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476"/>
    <a:srgbClr val="65075A"/>
    <a:srgbClr val="43053C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6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27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BEB660B-2274-434E-8419-9E23F1FFB2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直角三角形 7">
            <a:extLst>
              <a:ext uri="{FF2B5EF4-FFF2-40B4-BE49-F238E27FC236}">
                <a16:creationId xmlns:a16="http://schemas.microsoft.com/office/drawing/2014/main" id="{3C272036-F14D-4309-B73A-70E844FB0926}"/>
              </a:ext>
            </a:extLst>
          </p:cNvPr>
          <p:cNvSpPr/>
          <p:nvPr userDrawn="1"/>
        </p:nvSpPr>
        <p:spPr>
          <a:xfrm flipH="1" flipV="1">
            <a:off x="1397000" y="-1"/>
            <a:ext cx="7788130" cy="505768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660400 h 660400"/>
              <a:gd name="connsiteX1" fmla="*/ 0 w 10795000"/>
              <a:gd name="connsiteY1" fmla="*/ 0 h 660400"/>
              <a:gd name="connsiteX2" fmla="*/ 10795000 w 10795000"/>
              <a:gd name="connsiteY2" fmla="*/ 660400 h 660400"/>
              <a:gd name="connsiteX3" fmla="*/ 12700 w 10795000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660400">
                <a:moveTo>
                  <a:pt x="12700" y="660400"/>
                </a:moveTo>
                <a:lnTo>
                  <a:pt x="0" y="0"/>
                </a:lnTo>
                <a:lnTo>
                  <a:pt x="10795000" y="660400"/>
                </a:lnTo>
                <a:lnTo>
                  <a:pt x="12700" y="660400"/>
                </a:lnTo>
                <a:close/>
              </a:path>
            </a:pathLst>
          </a:custGeom>
          <a:solidFill>
            <a:srgbClr val="650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8ADF38-54A8-47F7-BEB4-09A3959EBE3A}"/>
              </a:ext>
            </a:extLst>
          </p:cNvPr>
          <p:cNvSpPr txBox="1"/>
          <p:nvPr userDrawn="1"/>
        </p:nvSpPr>
        <p:spPr>
          <a:xfrm>
            <a:off x="2757826" y="1973228"/>
            <a:ext cx="355888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移动</a:t>
            </a:r>
            <a:r>
              <a:rPr lang="en-US" altLang="zh-CN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UI</a:t>
            </a:r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endParaRPr lang="en-US" altLang="zh-CN" sz="5000" b="1" kern="1200" spc="100" baseline="0" dirty="0">
              <a:solidFill>
                <a:srgbClr val="AC14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7">
            <a:extLst>
              <a:ext uri="{FF2B5EF4-FFF2-40B4-BE49-F238E27FC236}">
                <a16:creationId xmlns:a16="http://schemas.microsoft.com/office/drawing/2014/main" id="{FE2E3A80-BB05-4FB7-B59D-393146BC20C2}"/>
              </a:ext>
            </a:extLst>
          </p:cNvPr>
          <p:cNvSpPr/>
          <p:nvPr userDrawn="1"/>
        </p:nvSpPr>
        <p:spPr>
          <a:xfrm flipV="1">
            <a:off x="-12700" y="0"/>
            <a:ext cx="8802846" cy="797434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977900 h 977900"/>
              <a:gd name="connsiteX1" fmla="*/ 0 w 10795000"/>
              <a:gd name="connsiteY1" fmla="*/ 0 h 977900"/>
              <a:gd name="connsiteX2" fmla="*/ 10795000 w 10795000"/>
              <a:gd name="connsiteY2" fmla="*/ 977900 h 977900"/>
              <a:gd name="connsiteX3" fmla="*/ 12700 w 10795000"/>
              <a:gd name="connsiteY3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977900">
                <a:moveTo>
                  <a:pt x="12700" y="977900"/>
                </a:moveTo>
                <a:lnTo>
                  <a:pt x="0" y="0"/>
                </a:lnTo>
                <a:lnTo>
                  <a:pt x="10795000" y="977900"/>
                </a:lnTo>
                <a:lnTo>
                  <a:pt x="12700" y="977900"/>
                </a:lnTo>
                <a:close/>
              </a:path>
            </a:pathLst>
          </a:custGeom>
          <a:solidFill>
            <a:srgbClr val="AC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5DCB35-48BD-46AF-9A15-AFBE3D5408AD}"/>
              </a:ext>
            </a:extLst>
          </p:cNvPr>
          <p:cNvGrpSpPr/>
          <p:nvPr userDrawn="1"/>
        </p:nvGrpSpPr>
        <p:grpSpPr>
          <a:xfrm>
            <a:off x="1606321" y="3939049"/>
            <a:ext cx="6297323" cy="394708"/>
            <a:chOff x="2273300" y="2002875"/>
            <a:chExt cx="7722465" cy="48403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8B36D7D-F740-4C78-9267-CFBAEAD62D71}"/>
                </a:ext>
              </a:extLst>
            </p:cNvPr>
            <p:cNvSpPr/>
            <p:nvPr/>
          </p:nvSpPr>
          <p:spPr>
            <a:xfrm>
              <a:off x="2273300" y="2002875"/>
              <a:ext cx="7722465" cy="484035"/>
            </a:xfrm>
            <a:prstGeom prst="rect">
              <a:avLst/>
            </a:prstGeom>
            <a:solidFill>
              <a:srgbClr val="AC14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8575798-2BC5-4FEE-817B-4558B27145DC}"/>
                </a:ext>
              </a:extLst>
            </p:cNvPr>
            <p:cNvSpPr txBox="1"/>
            <p:nvPr/>
          </p:nvSpPr>
          <p:spPr>
            <a:xfrm>
              <a:off x="4771135" y="2002875"/>
              <a:ext cx="1565201" cy="45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主讲老师：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80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E853F7-64F8-4C8D-BC1E-0C88B96A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D3F7FA3-466F-4188-8F43-E7A1ECA54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263656-CFD5-4565-A804-30179D28E4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4AF02C-8011-49B4-914F-A11DBCEC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044C97-2405-43C3-86D4-E0510AF4F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96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378768A-2704-4A5C-82EA-64C0A296F1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EA732-CAF0-4B7F-9928-3819E67BE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4203D1-278F-458F-A9F0-1BE300C4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932AC8-E6AD-4766-8D38-26C97F80B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461BD-3637-4D25-91AE-B654B4319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4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E3CA1-E71A-4B20-83E7-BA8085EB5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4A1247-89A6-424C-825C-4FFFE29D6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A8FE71-0576-4353-AACF-215EE26F7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876B68-1A05-4DC9-A11C-053800A3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77B07C-711B-443F-A115-CF2E8F6E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未标题-1.jpg">
            <a:extLst>
              <a:ext uri="{FF2B5EF4-FFF2-40B4-BE49-F238E27FC236}">
                <a16:creationId xmlns:a16="http://schemas.microsoft.com/office/drawing/2014/main" id="{BD4E2101-E4B9-4F0B-8256-BD75CA6FE7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 flipV="1">
            <a:off x="0" y="2882900"/>
            <a:ext cx="9144000" cy="4015383"/>
          </a:xfrm>
          <a:prstGeom prst="rect">
            <a:avLst/>
          </a:prstGeom>
        </p:spPr>
      </p:pic>
      <p:pic>
        <p:nvPicPr>
          <p:cNvPr id="8" name="图片 7" descr="未标题-1.jpg">
            <a:extLst>
              <a:ext uri="{FF2B5EF4-FFF2-40B4-BE49-F238E27FC236}">
                <a16:creationId xmlns:a16="http://schemas.microsoft.com/office/drawing/2014/main" id="{05710E28-8BF0-4407-A074-B6215E9C2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>
            <a:off x="0" y="0"/>
            <a:ext cx="9144000" cy="2893219"/>
          </a:xfrm>
          <a:prstGeom prst="rect">
            <a:avLst/>
          </a:prstGeom>
        </p:spPr>
      </p:pic>
      <p:sp>
        <p:nvSpPr>
          <p:cNvPr id="9" name="圆角矩形 2">
            <a:extLst>
              <a:ext uri="{FF2B5EF4-FFF2-40B4-BE49-F238E27FC236}">
                <a16:creationId xmlns:a16="http://schemas.microsoft.com/office/drawing/2014/main" id="{9A3BA19C-947C-48BD-8CAB-CEC2298A2080}"/>
              </a:ext>
            </a:extLst>
          </p:cNvPr>
          <p:cNvSpPr/>
          <p:nvPr userDrawn="1"/>
        </p:nvSpPr>
        <p:spPr>
          <a:xfrm>
            <a:off x="419100" y="762000"/>
            <a:ext cx="8343900" cy="5734050"/>
          </a:xfrm>
          <a:prstGeom prst="roundRect">
            <a:avLst>
              <a:gd name="adj" fmla="val 7402"/>
            </a:avLst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852713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id="{7479D8F4-8A4F-43C9-94BC-D22D34E3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D821037B-C5C2-4CDE-BCFE-2AABF1342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" name="日期占位符 3">
            <a:extLst>
              <a:ext uri="{FF2B5EF4-FFF2-40B4-BE49-F238E27FC236}">
                <a16:creationId xmlns:a16="http://schemas.microsoft.com/office/drawing/2014/main" id="{873F56F6-2C6C-4C3D-8C3D-421487CE6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44C94-4780-4C87-BAB1-536B94A19459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11" name="页脚占位符 4">
            <a:extLst>
              <a:ext uri="{FF2B5EF4-FFF2-40B4-BE49-F238E27FC236}">
                <a16:creationId xmlns:a16="http://schemas.microsoft.com/office/drawing/2014/main" id="{3DD115F3-B07D-463B-BDF8-66085AFB8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>
            <a:extLst>
              <a:ext uri="{FF2B5EF4-FFF2-40B4-BE49-F238E27FC236}">
                <a16:creationId xmlns:a16="http://schemas.microsoft.com/office/drawing/2014/main" id="{D97C39E2-C7FC-47E7-AB13-908F56145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0292574-6DB6-4FAF-B69F-5B6B294F8956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14" name="图片 13" descr="未标题-1.jpg">
            <a:extLst>
              <a:ext uri="{FF2B5EF4-FFF2-40B4-BE49-F238E27FC236}">
                <a16:creationId xmlns:a16="http://schemas.microsoft.com/office/drawing/2014/main" id="{D8308166-5EDD-4FC2-BF27-9D4F932D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3140"/>
          <a:stretch>
            <a:fillRect/>
          </a:stretch>
        </p:blipFill>
        <p:spPr>
          <a:xfrm flipH="1">
            <a:off x="0" y="2197100"/>
            <a:ext cx="9144000" cy="250190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0565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26DC1E-2A5B-4493-8C96-81E06C3F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4E0408-8B10-4D4E-99CC-377AACCE9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3D45D4-7AC8-45BA-81EC-007ECC667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3EE032-3734-4B92-B0A8-2480DE3413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0F5DDFB-96F5-48AE-A950-F74661D12F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8488A30-9A5C-48EF-A4C1-01A4608A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06B374F-25E3-4DD2-BFF3-4F34A78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E12752B-3697-4832-856A-5F0992FC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23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4687D-9285-4433-859F-43E5604D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C2F163-DF24-4A7B-A9F2-68A0DCDE70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9C0240-F264-4C0B-9705-74AD41818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8EE5770-4BCC-4B4A-8C19-D5A18402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7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10EBA8E-AA46-4C2E-BFF3-DDB18DCF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3C9EA2-6856-456E-86E0-8CF221AD7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6CC6D7-D7C6-4411-B7A1-6F2D299C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4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251B69-F08C-4838-8B81-05F2FC02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9611DB-B4FD-4DA0-AB89-0CF9EFB80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4C4F6C-5D07-466C-B97E-C7774F87B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7CBC6C2-BEAE-4495-A8B7-2E76DB728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9C29F6-4873-4E69-B089-DA26E934A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B6356D-D934-41B1-980E-D6D429D3D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5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9DC06-D63B-41E6-99CD-BC065AE1B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98D85C-6C1F-46FD-A207-F627C25CB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6FF4AA-395A-4F04-A912-62996F92C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01E0EF-428E-4105-B4FD-0740E82E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9F3CC-AF03-4634-BABD-B8F21FA5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14A88E-B429-49FD-A541-F986BF078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95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075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t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02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60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环衬的作用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67A4D2A-45DE-4470-BABF-2F7295CDF9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90" y="2695597"/>
            <a:ext cx="7282620" cy="333632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849176B5-C693-4732-A63C-EC42A45CCC7B}"/>
              </a:ext>
            </a:extLst>
          </p:cNvPr>
          <p:cNvSpPr/>
          <p:nvPr/>
        </p:nvSpPr>
        <p:spPr>
          <a:xfrm>
            <a:off x="1405654" y="3324558"/>
            <a:ext cx="269817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</a:rPr>
              <a:t>保护版心不让其</a:t>
            </a:r>
            <a:endParaRPr lang="en-US" altLang="zh-CN" sz="2800" dirty="0">
              <a:solidFill>
                <a:schemeClr val="bg1"/>
              </a:solidFill>
            </a:endParaRPr>
          </a:p>
          <a:p>
            <a:r>
              <a:rPr lang="zh-CN" altLang="zh-CN" sz="2800" dirty="0">
                <a:solidFill>
                  <a:schemeClr val="bg1"/>
                </a:solidFill>
              </a:rPr>
              <a:t>轻易磨损或破旧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E61DDDA-172D-46B3-B043-73AE89CD55DE}"/>
              </a:ext>
            </a:extLst>
          </p:cNvPr>
          <p:cNvSpPr/>
          <p:nvPr/>
        </p:nvSpPr>
        <p:spPr>
          <a:xfrm>
            <a:off x="5064134" y="39495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</a:rPr>
              <a:t>与书封牢固连接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591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6426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扉页设计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64CE3E5-46D1-489D-A61B-6EA631A15C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495" y="1807171"/>
            <a:ext cx="4831774" cy="4527068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3DA0B6B-7002-4530-82F7-770CF364D7D1}"/>
              </a:ext>
            </a:extLst>
          </p:cNvPr>
          <p:cNvSpPr/>
          <p:nvPr/>
        </p:nvSpPr>
        <p:spPr>
          <a:xfrm>
            <a:off x="2820762" y="2929324"/>
            <a:ext cx="37151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>
                <a:solidFill>
                  <a:schemeClr val="bg1"/>
                </a:solidFill>
              </a:rPr>
              <a:t>   </a:t>
            </a:r>
            <a:r>
              <a:rPr lang="zh-CN" altLang="zh-CN" sz="2400" dirty="0">
                <a:solidFill>
                  <a:schemeClr val="bg1"/>
                </a:solidFill>
              </a:rPr>
              <a:t>扉页是指书籍前环衬页面后印有书名、出版社名称和作者名的单张页，它是书籍和画册中的基础页面之一。有些书籍将前环衬页面和扉页印在一起装订，被称为扉衬页，扉衬页也叫简子页。</a:t>
            </a:r>
          </a:p>
        </p:txBody>
      </p:sp>
    </p:spTree>
    <p:extLst>
      <p:ext uri="{BB962C8B-B14F-4D97-AF65-F5344CB8AC3E}">
        <p14:creationId xmlns:p14="http://schemas.microsoft.com/office/powerpoint/2010/main" val="3564504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6426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扉页设计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2870064-59B8-49BF-A079-C2CF74FA3CA1}"/>
              </a:ext>
            </a:extLst>
          </p:cNvPr>
          <p:cNvSpPr/>
          <p:nvPr/>
        </p:nvSpPr>
        <p:spPr>
          <a:xfrm>
            <a:off x="1127413" y="1911018"/>
            <a:ext cx="70917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扉页位于封二或环衬页之后，它的承载内容和封面相似，但内容更加简单明了。扉页对于读者有两大作用，其一是补充书名、著作者和出版公司的名称等内容，其二是装饰书籍版心，为其添加美感。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90F99A9-150E-47C6-B137-3C7EC04C049A}"/>
              </a:ext>
            </a:extLst>
          </p:cNvPr>
          <p:cNvGrpSpPr/>
          <p:nvPr/>
        </p:nvGrpSpPr>
        <p:grpSpPr>
          <a:xfrm>
            <a:off x="1354676" y="3823853"/>
            <a:ext cx="6512060" cy="2431474"/>
            <a:chOff x="1734906" y="4058197"/>
            <a:chExt cx="4338436" cy="1619886"/>
          </a:xfrm>
        </p:grpSpPr>
        <p:pic>
          <p:nvPicPr>
            <p:cNvPr id="10" name="图片 9" descr="图片包含 文字, 名片&#10;&#10;描述已自动生成">
              <a:extLst>
                <a:ext uri="{FF2B5EF4-FFF2-40B4-BE49-F238E27FC236}">
                  <a16:creationId xmlns:a16="http://schemas.microsoft.com/office/drawing/2014/main" id="{31777014-F462-46A6-A7E7-1C038D77A689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4906" y="4058198"/>
              <a:ext cx="2453005" cy="1619885"/>
            </a:xfrm>
            <a:prstGeom prst="rect">
              <a:avLst/>
            </a:prstGeom>
          </p:spPr>
        </p:pic>
        <p:pic>
          <p:nvPicPr>
            <p:cNvPr id="11" name="图片 10" descr="图片包含 定居者, 信封&#10;&#10;描述已自动生成">
              <a:extLst>
                <a:ext uri="{FF2B5EF4-FFF2-40B4-BE49-F238E27FC236}">
                  <a16:creationId xmlns:a16="http://schemas.microsoft.com/office/drawing/2014/main" id="{23858718-E643-4850-9C0A-BB253469BAA4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91"/>
            <a:stretch/>
          </p:blipFill>
          <p:spPr bwMode="auto">
            <a:xfrm>
              <a:off x="4431867" y="4058197"/>
              <a:ext cx="1641475" cy="161988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96079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6426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扉页设计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2870064-59B8-49BF-A079-C2CF74FA3CA1}"/>
              </a:ext>
            </a:extLst>
          </p:cNvPr>
          <p:cNvSpPr/>
          <p:nvPr/>
        </p:nvSpPr>
        <p:spPr>
          <a:xfrm>
            <a:off x="1127413" y="1843479"/>
            <a:ext cx="70917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随着大众审美观的不断提高，书籍扉页的质量和观赏性也逐步提升。高质量的扉页设计包括采用质量过硬的色纸或硫酸纸、纸张印有肌理和为纸张添加清幽的气味。甚至有一些扉页还添加了装饰性的图案或者有代表性的插图设计。高质量的扉页设计对于珍爱书籍的收藏者来说是乐见其成的，这也提高了书籍的附加价值，从而吸引更多的消费者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8A52A2-460C-4495-B6ED-0F64048AA6FB}"/>
              </a:ext>
            </a:extLst>
          </p:cNvPr>
          <p:cNvGrpSpPr/>
          <p:nvPr/>
        </p:nvGrpSpPr>
        <p:grpSpPr>
          <a:xfrm>
            <a:off x="2123046" y="4521135"/>
            <a:ext cx="4744352" cy="1934834"/>
            <a:chOff x="1872874" y="4605833"/>
            <a:chExt cx="4236778" cy="1727836"/>
          </a:xfrm>
        </p:grpSpPr>
        <p:pic>
          <p:nvPicPr>
            <p:cNvPr id="12" name="图片 11" descr="图片包含 文字&#10;&#10;描述已自动生成">
              <a:extLst>
                <a:ext uri="{FF2B5EF4-FFF2-40B4-BE49-F238E27FC236}">
                  <a16:creationId xmlns:a16="http://schemas.microsoft.com/office/drawing/2014/main" id="{BCB2D187-7C7A-4608-A5EC-DAD64DEFB1EF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874" y="4605834"/>
              <a:ext cx="2592705" cy="172783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0DE8809-2165-4905-97DD-310154E8A057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3147" y="4605833"/>
              <a:ext cx="1246505" cy="1727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9591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2768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版权页设计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2870064-59B8-49BF-A079-C2CF74FA3CA1}"/>
              </a:ext>
            </a:extLst>
          </p:cNvPr>
          <p:cNvSpPr/>
          <p:nvPr/>
        </p:nvSpPr>
        <p:spPr>
          <a:xfrm>
            <a:off x="1127413" y="1843479"/>
            <a:ext cx="70917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版权页也称版本记录页，它是每本书籍诞生的历史性记录。在版权页中记录着书名、著</a:t>
            </a:r>
            <a:r>
              <a:rPr lang="en-US" altLang="zh-CN" sz="2400" dirty="0"/>
              <a:t>/</a:t>
            </a:r>
            <a:r>
              <a:rPr lang="zh-CN" altLang="zh-CN" sz="2400" dirty="0"/>
              <a:t>译者，出版、制版、印刷、发行单位、开本、印张、版次、出版日期、插图幅数、字数、累计印数、书号和定价等内容。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667D11E-6133-46BB-95AD-8981BA7814E5}"/>
              </a:ext>
            </a:extLst>
          </p:cNvPr>
          <p:cNvGrpSpPr/>
          <p:nvPr/>
        </p:nvGrpSpPr>
        <p:grpSpPr>
          <a:xfrm>
            <a:off x="2051368" y="3709556"/>
            <a:ext cx="5882554" cy="2712026"/>
            <a:chOff x="2617326" y="4168949"/>
            <a:chExt cx="4137573" cy="1907540"/>
          </a:xfrm>
        </p:grpSpPr>
        <p:pic>
          <p:nvPicPr>
            <p:cNvPr id="10" name="图片 9" descr="图片包含 屏幕截图&#10;&#10;描述已自动生成">
              <a:extLst>
                <a:ext uri="{FF2B5EF4-FFF2-40B4-BE49-F238E27FC236}">
                  <a16:creationId xmlns:a16="http://schemas.microsoft.com/office/drawing/2014/main" id="{16C59A66-3822-4A0A-85B9-A536B658D34B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7326" y="4168949"/>
              <a:ext cx="1353185" cy="1907540"/>
            </a:xfrm>
            <a:prstGeom prst="rect">
              <a:avLst/>
            </a:prstGeom>
          </p:spPr>
        </p:pic>
        <p:pic>
          <p:nvPicPr>
            <p:cNvPr id="11" name="图片 10" descr="图片包含 文字, 屏幕截图&#10;&#10;描述已自动生成">
              <a:extLst>
                <a:ext uri="{FF2B5EF4-FFF2-40B4-BE49-F238E27FC236}">
                  <a16:creationId xmlns:a16="http://schemas.microsoft.com/office/drawing/2014/main" id="{553A4A83-69C8-433C-AE5B-1A9F568843AC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2819" y="4168949"/>
              <a:ext cx="2672080" cy="19075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163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2011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2870064-59B8-49BF-A079-C2CF74FA3CA1}"/>
              </a:ext>
            </a:extLst>
          </p:cNvPr>
          <p:cNvSpPr/>
          <p:nvPr/>
        </p:nvSpPr>
        <p:spPr>
          <a:xfrm>
            <a:off x="1127413" y="1843479"/>
            <a:ext cx="70917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目录页是按照顺序记录书籍章节和正文页码的排列设计页面</a:t>
            </a:r>
            <a:r>
              <a:rPr lang="zh-CN" altLang="en-US" sz="2400" dirty="0"/>
              <a:t>，</a:t>
            </a:r>
            <a:r>
              <a:rPr lang="zh-CN" altLang="zh-CN" sz="2400" dirty="0"/>
              <a:t>目录包括目和录两部分，“目”是指书籍正文中的篇标题或章标题，“录”是对“目”的解释和编写。</a:t>
            </a:r>
          </a:p>
          <a:p>
            <a:pPr algn="just"/>
            <a:endParaRPr lang="zh-CN" altLang="zh-CN" sz="2400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16F477B-B07A-4BF3-B4A7-2C95908CE5C6}"/>
              </a:ext>
            </a:extLst>
          </p:cNvPr>
          <p:cNvGrpSpPr/>
          <p:nvPr/>
        </p:nvGrpSpPr>
        <p:grpSpPr>
          <a:xfrm>
            <a:off x="1092972" y="3648344"/>
            <a:ext cx="7160676" cy="2535384"/>
            <a:chOff x="2175545" y="3926117"/>
            <a:chExt cx="4675470" cy="1655446"/>
          </a:xfrm>
        </p:grpSpPr>
        <p:pic>
          <p:nvPicPr>
            <p:cNvPr id="12" name="图片 11" descr="图片包含 蓝色&#10;&#10;描述已自动生成">
              <a:extLst>
                <a:ext uri="{FF2B5EF4-FFF2-40B4-BE49-F238E27FC236}">
                  <a16:creationId xmlns:a16="http://schemas.microsoft.com/office/drawing/2014/main" id="{287E9489-562A-43BF-BDE9-766CC052A17D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5545" y="3926118"/>
              <a:ext cx="2287905" cy="165544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C302C40E-59CC-43EE-AB07-9DCDC6DF316F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3926117"/>
              <a:ext cx="2279015" cy="1655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98787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2011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2870064-59B8-49BF-A079-C2CF74FA3CA1}"/>
              </a:ext>
            </a:extLst>
          </p:cNvPr>
          <p:cNvSpPr/>
          <p:nvPr/>
        </p:nvSpPr>
        <p:spPr>
          <a:xfrm>
            <a:off x="1127413" y="1843479"/>
            <a:ext cx="72996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      </a:t>
            </a:r>
            <a:r>
              <a:rPr lang="zh-CN" altLang="zh-CN" sz="2400" dirty="0"/>
              <a:t>设计书籍目录页时要求条理清晰。简单来说就是读者查看完一本书籍的目录后，能够快速了解全书的内容结构和知识条理层次。一般情况下，目录页出现在扉页或前言的后面。同时目录页作为书籍版面的基础页面，它的设计也要为整体的书籍装帧设计而服务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FD46B6E-F0D0-4E57-8C65-3D02019ABA94}"/>
              </a:ext>
            </a:extLst>
          </p:cNvPr>
          <p:cNvGrpSpPr/>
          <p:nvPr/>
        </p:nvGrpSpPr>
        <p:grpSpPr>
          <a:xfrm>
            <a:off x="1511777" y="3818779"/>
            <a:ext cx="6243028" cy="2587334"/>
            <a:chOff x="2472199" y="4158558"/>
            <a:chExt cx="4602740" cy="1907540"/>
          </a:xfrm>
        </p:grpSpPr>
        <p:pic>
          <p:nvPicPr>
            <p:cNvPr id="10" name="图片 9" descr="图片包含 文字, 屏幕截图&#10;&#10;描述已自动生成">
              <a:extLst>
                <a:ext uri="{FF2B5EF4-FFF2-40B4-BE49-F238E27FC236}">
                  <a16:creationId xmlns:a16="http://schemas.microsoft.com/office/drawing/2014/main" id="{8687D651-948B-4F03-9B19-ABAD8320B3A6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2199" y="4158558"/>
              <a:ext cx="1383665" cy="190754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4278F9C2-6ABF-4405-B48F-96E56B728DAF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1379" y="4158558"/>
              <a:ext cx="3083560" cy="19075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202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16787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目录的作用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F37E5A4-7441-4A2B-88DC-7E2FB2627F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850" y="2055298"/>
            <a:ext cx="4800600" cy="4502588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4DEE9B87-4AAD-4365-9015-C4444569A9A7}"/>
              </a:ext>
            </a:extLst>
          </p:cNvPr>
          <p:cNvSpPr/>
          <p:nvPr/>
        </p:nvSpPr>
        <p:spPr>
          <a:xfrm>
            <a:off x="4038785" y="244228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引导阅读</a:t>
            </a:r>
            <a:endParaRPr lang="zh-CN" altLang="en-US" sz="36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DAE51D3-714C-4BD7-9692-D6A292CD62AA}"/>
              </a:ext>
            </a:extLst>
          </p:cNvPr>
          <p:cNvSpPr/>
          <p:nvPr/>
        </p:nvSpPr>
        <p:spPr>
          <a:xfrm>
            <a:off x="3705771" y="393490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搜索书籍内容</a:t>
            </a:r>
            <a:endParaRPr lang="zh-CN" altLang="en-US" sz="36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8AE1149-1A8A-4D8B-B697-953B14C8534E}"/>
              </a:ext>
            </a:extLst>
          </p:cNvPr>
          <p:cNvSpPr/>
          <p:nvPr/>
        </p:nvSpPr>
        <p:spPr>
          <a:xfrm>
            <a:off x="3705771" y="542752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查看书籍内容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550438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4014" y="1345506"/>
            <a:ext cx="46730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设计制作科技公司的宣传书目录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B42D357-F510-4C6D-B715-9828965B0C3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81" y="2176895"/>
            <a:ext cx="6041038" cy="409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284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书签设计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6828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书签用途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0FE244-EBAE-4BCC-840C-89E602E301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633" y="2109354"/>
            <a:ext cx="5238552" cy="423949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284723B-2A9F-4DA2-9F76-6C485C847F7C}"/>
              </a:ext>
            </a:extLst>
          </p:cNvPr>
          <p:cNvSpPr/>
          <p:nvPr/>
        </p:nvSpPr>
        <p:spPr>
          <a:xfrm>
            <a:off x="3984913" y="236764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题写书名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BAEFC88-3114-43DD-A098-A343E5AF150D}"/>
              </a:ext>
            </a:extLst>
          </p:cNvPr>
          <p:cNvSpPr/>
          <p:nvPr/>
        </p:nvSpPr>
        <p:spPr>
          <a:xfrm>
            <a:off x="2620700" y="3377662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记录书籍的册次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72B4973-5B11-42EC-9023-DA01561D1DEB}"/>
              </a:ext>
            </a:extLst>
          </p:cNvPr>
          <p:cNvSpPr/>
          <p:nvPr/>
        </p:nvSpPr>
        <p:spPr>
          <a:xfrm>
            <a:off x="4031426" y="441342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题写人姓名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A1FB33-C372-41D2-8D77-A5762393DB67}"/>
              </a:ext>
            </a:extLst>
          </p:cNvPr>
          <p:cNvSpPr/>
          <p:nvPr/>
        </p:nvSpPr>
        <p:spPr>
          <a:xfrm>
            <a:off x="2851532" y="538113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标记阅读位置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329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339EABC-2B37-45BF-AE8D-AF83D905A93F}"/>
              </a:ext>
            </a:extLst>
          </p:cNvPr>
          <p:cNvSpPr txBox="1"/>
          <p:nvPr/>
        </p:nvSpPr>
        <p:spPr>
          <a:xfrm>
            <a:off x="1279323" y="3003890"/>
            <a:ext cx="6534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书籍装帧的其他设计</a:t>
            </a:r>
          </a:p>
        </p:txBody>
      </p:sp>
    </p:spTree>
    <p:extLst>
      <p:ext uri="{BB962C8B-B14F-4D97-AF65-F5344CB8AC3E}">
        <p14:creationId xmlns:p14="http://schemas.microsoft.com/office/powerpoint/2010/main" val="24538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书签设计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6828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书签设计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D90B3AE-D21D-4370-94F7-0AE6DF16F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61" y="2148871"/>
            <a:ext cx="6069444" cy="465125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23A9B2EA-4E70-4325-BAD0-147BDD83209B}"/>
              </a:ext>
            </a:extLst>
          </p:cNvPr>
          <p:cNvSpPr/>
          <p:nvPr/>
        </p:nvSpPr>
        <p:spPr>
          <a:xfrm>
            <a:off x="1932709" y="2600372"/>
            <a:ext cx="534612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 </a:t>
            </a:r>
            <a:r>
              <a:rPr lang="zh-CN" altLang="zh-CN" sz="2400" dirty="0"/>
              <a:t>古代的书签被贴在古籍封面的左上角，现代的书签被制作成薄而小的片状物夹在书籍中的某个位置，用以记录读者的阅读进度。随着网络科技的高速发展，电子书应用而生，随之又衍生出电子书签，但是不管是实物书签还是电子书签，它的最终用途都是记录阅读进度阅读和心得。</a:t>
            </a:r>
          </a:p>
        </p:txBody>
      </p:sp>
    </p:spTree>
    <p:extLst>
      <p:ext uri="{BB962C8B-B14F-4D97-AF65-F5344CB8AC3E}">
        <p14:creationId xmlns:p14="http://schemas.microsoft.com/office/powerpoint/2010/main" val="17698616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书签设计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5793" y="1345506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书签设计需遵循的原则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CDB2CF3-D632-47F9-AB55-E2492A5F0EA0}"/>
              </a:ext>
            </a:extLst>
          </p:cNvPr>
          <p:cNvGrpSpPr/>
          <p:nvPr/>
        </p:nvGrpSpPr>
        <p:grpSpPr>
          <a:xfrm>
            <a:off x="1607991" y="2306328"/>
            <a:ext cx="6208570" cy="3914048"/>
            <a:chOff x="-10592" y="1024468"/>
            <a:chExt cx="9253306" cy="583353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FC78118-8D7F-4F2F-B6F8-C56EFA97C6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14" y="1024468"/>
              <a:ext cx="9144000" cy="2824402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3E8FCF2-4532-4D34-9F89-2DD22F157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592" y="4008527"/>
              <a:ext cx="9144000" cy="2849473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B6D41E47-8BC1-47BF-A8A0-6D8E363F879C}"/>
              </a:ext>
            </a:extLst>
          </p:cNvPr>
          <p:cNvSpPr/>
          <p:nvPr/>
        </p:nvSpPr>
        <p:spPr>
          <a:xfrm>
            <a:off x="3381287" y="2704002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dirty="0">
                <a:solidFill>
                  <a:schemeClr val="bg1"/>
                </a:solidFill>
              </a:rPr>
              <a:t>简洁大方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8CD7CD9-7528-4C10-9942-1896BAEF4A76}"/>
              </a:ext>
            </a:extLst>
          </p:cNvPr>
          <p:cNvSpPr/>
          <p:nvPr/>
        </p:nvSpPr>
        <p:spPr>
          <a:xfrm>
            <a:off x="3512562" y="4850915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zh-CN" sz="6000" dirty="0">
                <a:solidFill>
                  <a:schemeClr val="bg1"/>
                </a:solidFill>
              </a:rPr>
              <a:t>贴合主题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7054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5551" y="1345506"/>
            <a:ext cx="4993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古代藏镜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的配套书签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7049BA0-DC27-4927-81E6-685BA14F3850}"/>
              </a:ext>
            </a:extLst>
          </p:cNvPr>
          <p:cNvGrpSpPr/>
          <p:nvPr/>
        </p:nvGrpSpPr>
        <p:grpSpPr>
          <a:xfrm>
            <a:off x="1894331" y="2353541"/>
            <a:ext cx="5355338" cy="3917374"/>
            <a:chOff x="2906915" y="3118802"/>
            <a:chExt cx="2410692" cy="1763395"/>
          </a:xfrm>
        </p:grpSpPr>
        <p:pic>
          <p:nvPicPr>
            <p:cNvPr id="10" name="图片 9" descr="图片包含 文字, 黑板&#10;&#10;描述已自动生成">
              <a:extLst>
                <a:ext uri="{FF2B5EF4-FFF2-40B4-BE49-F238E27FC236}">
                  <a16:creationId xmlns:a16="http://schemas.microsoft.com/office/drawing/2014/main" id="{C4CE2BEB-F62D-49B8-9542-2A41C1992885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6915" y="3118802"/>
              <a:ext cx="919480" cy="1763395"/>
            </a:xfrm>
            <a:prstGeom prst="rect">
              <a:avLst/>
            </a:prstGeom>
          </p:spPr>
        </p:pic>
        <p:pic>
          <p:nvPicPr>
            <p:cNvPr id="11" name="图片 10" descr="图片包含 文字&#10;&#10;描述已自动生成">
              <a:extLst>
                <a:ext uri="{FF2B5EF4-FFF2-40B4-BE49-F238E27FC236}">
                  <a16:creationId xmlns:a16="http://schemas.microsoft.com/office/drawing/2014/main" id="{09ADFE25-0327-4B1F-A091-98DE0FD2FAEE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0667" y="3118802"/>
              <a:ext cx="916940" cy="17633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86976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书籍装订工艺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5040" y="1345506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平装书的装订工艺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7C2EF69-1E7C-483C-BC60-CC29DE9C88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637" y="1807171"/>
            <a:ext cx="4846888" cy="492529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DFB5010-D3EE-41F9-A5DB-97F203A20900}"/>
              </a:ext>
            </a:extLst>
          </p:cNvPr>
          <p:cNvSpPr/>
          <p:nvPr/>
        </p:nvSpPr>
        <p:spPr>
          <a:xfrm>
            <a:off x="3743105" y="23122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sz="2800" dirty="0"/>
              <a:t>裁切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6C3D7B6-464A-4C44-874D-CA767BD67A85}"/>
              </a:ext>
            </a:extLst>
          </p:cNvPr>
          <p:cNvSpPr/>
          <p:nvPr/>
        </p:nvSpPr>
        <p:spPr>
          <a:xfrm>
            <a:off x="5099791" y="253228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zh-CN" sz="2800" dirty="0"/>
              <a:t>配书帖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9131DAE-9C06-4659-92C1-7D1840958705}"/>
              </a:ext>
            </a:extLst>
          </p:cNvPr>
          <p:cNvSpPr/>
          <p:nvPr/>
        </p:nvSpPr>
        <p:spPr>
          <a:xfrm>
            <a:off x="5754270" y="392303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zh-CN" sz="2800" dirty="0"/>
              <a:t>配版心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7BD20AC-FD61-458E-B8C0-5E00AA52A3A6}"/>
              </a:ext>
            </a:extLst>
          </p:cNvPr>
          <p:cNvSpPr/>
          <p:nvPr/>
        </p:nvSpPr>
        <p:spPr>
          <a:xfrm>
            <a:off x="5416570" y="53678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zh-CN" sz="2800" dirty="0"/>
              <a:t>订书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60E42AC-5C6F-4327-A411-F64E0C9C4863}"/>
              </a:ext>
            </a:extLst>
          </p:cNvPr>
          <p:cNvSpPr/>
          <p:nvPr/>
        </p:nvSpPr>
        <p:spPr>
          <a:xfrm>
            <a:off x="3930596" y="5512494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zh-CN" sz="2800" dirty="0"/>
              <a:t>包装</a:t>
            </a:r>
            <a:endParaRPr lang="en-US" altLang="zh-CN" sz="2800" dirty="0"/>
          </a:p>
          <a:p>
            <a:pPr algn="just"/>
            <a:r>
              <a:rPr lang="zh-CN" altLang="zh-CN" sz="2800" dirty="0"/>
              <a:t>封面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018E456-9323-496D-BB42-49E63854C713}"/>
              </a:ext>
            </a:extLst>
          </p:cNvPr>
          <p:cNvSpPr/>
          <p:nvPr/>
        </p:nvSpPr>
        <p:spPr>
          <a:xfrm>
            <a:off x="2598325" y="33534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zh-CN" sz="2800" dirty="0"/>
              <a:t>折手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372D97A-2993-4BEB-B9A9-49E4AA68A5F6}"/>
              </a:ext>
            </a:extLst>
          </p:cNvPr>
          <p:cNvSpPr/>
          <p:nvPr/>
        </p:nvSpPr>
        <p:spPr>
          <a:xfrm>
            <a:off x="2660667" y="48582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zh-CN" sz="2800" dirty="0"/>
              <a:t>切书</a:t>
            </a:r>
          </a:p>
        </p:txBody>
      </p:sp>
    </p:spTree>
    <p:extLst>
      <p:ext uri="{BB962C8B-B14F-4D97-AF65-F5344CB8AC3E}">
        <p14:creationId xmlns:p14="http://schemas.microsoft.com/office/powerpoint/2010/main" val="42474549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书籍装订工艺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69504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配版心的方法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FC1FBAA-F206-49CF-8DD7-3C37C07EC1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35" y="2727751"/>
            <a:ext cx="7346372" cy="336553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A98C5D0A-731A-4A61-9286-5B0D0DD2806B}"/>
              </a:ext>
            </a:extLst>
          </p:cNvPr>
          <p:cNvSpPr/>
          <p:nvPr/>
        </p:nvSpPr>
        <p:spPr>
          <a:xfrm>
            <a:off x="1956522" y="3471065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套帖法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B54EBC5-D57C-4F13-BB15-4B2AB1E00F57}"/>
              </a:ext>
            </a:extLst>
          </p:cNvPr>
          <p:cNvSpPr/>
          <p:nvPr/>
        </p:nvSpPr>
        <p:spPr>
          <a:xfrm>
            <a:off x="5619319" y="3885322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配帖法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632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书籍装订工艺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7600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订书方式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DE243D1-8459-4675-88B3-B83BC9BA6D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918" y="1758780"/>
            <a:ext cx="4842164" cy="484216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7FBF1A8B-DDB3-46B3-A286-DF68148C3865}"/>
              </a:ext>
            </a:extLst>
          </p:cNvPr>
          <p:cNvSpPr/>
          <p:nvPr/>
        </p:nvSpPr>
        <p:spPr>
          <a:xfrm>
            <a:off x="2256111" y="417986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骑马订</a:t>
            </a:r>
            <a:endParaRPr lang="zh-CN" altLang="en-US" sz="36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5340E06-4CE4-4DAA-BA41-FE72EB9D5409}"/>
              </a:ext>
            </a:extLst>
          </p:cNvPr>
          <p:cNvSpPr/>
          <p:nvPr/>
        </p:nvSpPr>
        <p:spPr>
          <a:xfrm>
            <a:off x="3781538" y="1976643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铁丝</a:t>
            </a:r>
            <a:endParaRPr lang="en-US" altLang="zh-CN" sz="3600" dirty="0"/>
          </a:p>
          <a:p>
            <a:r>
              <a:rPr lang="zh-CN" altLang="zh-CN" sz="3600" dirty="0"/>
              <a:t>平订</a:t>
            </a:r>
            <a:endParaRPr lang="zh-CN" altLang="en-US" sz="36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F74DB08-D262-4FC5-A47F-80D5A7C2415D}"/>
              </a:ext>
            </a:extLst>
          </p:cNvPr>
          <p:cNvSpPr/>
          <p:nvPr/>
        </p:nvSpPr>
        <p:spPr>
          <a:xfrm>
            <a:off x="5318231" y="358193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锁线订</a:t>
            </a:r>
            <a:endParaRPr lang="zh-CN" altLang="en-US" sz="36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A5A7123-21E6-4191-9EFA-DE909AC2D73A}"/>
              </a:ext>
            </a:extLst>
          </p:cNvPr>
          <p:cNvSpPr/>
          <p:nvPr/>
        </p:nvSpPr>
        <p:spPr>
          <a:xfrm>
            <a:off x="4104704" y="552513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胶粘订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8105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书籍装订工艺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5440" y="1345506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手工包装封面过程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B53601A-CD93-4D8B-BE93-C8FFCED0CB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256" y="1631716"/>
            <a:ext cx="5107488" cy="503959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4703E45-9882-46CA-82E1-9A9792AE9C2F}"/>
              </a:ext>
            </a:extLst>
          </p:cNvPr>
          <p:cNvSpPr/>
          <p:nvPr/>
        </p:nvSpPr>
        <p:spPr>
          <a:xfrm>
            <a:off x="4105693" y="220575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折封面</a:t>
            </a:r>
            <a:endParaRPr lang="zh-CN" altLang="en-US" sz="28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16B96E7-C548-4980-BD7A-AD3B5DCB253B}"/>
              </a:ext>
            </a:extLst>
          </p:cNvPr>
          <p:cNvSpPr/>
          <p:nvPr/>
        </p:nvSpPr>
        <p:spPr>
          <a:xfrm>
            <a:off x="5742893" y="3317073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书脊</a:t>
            </a:r>
            <a:endParaRPr lang="en-US" altLang="zh-CN" sz="2800" dirty="0"/>
          </a:p>
          <a:p>
            <a:r>
              <a:rPr lang="zh-CN" altLang="zh-CN" sz="2800" dirty="0"/>
              <a:t>刷胶</a:t>
            </a:r>
            <a:endParaRPr lang="zh-CN" altLang="en-US" sz="28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C7C5297-8C11-4D25-B93B-ACC40998E8C9}"/>
              </a:ext>
            </a:extLst>
          </p:cNvPr>
          <p:cNvSpPr/>
          <p:nvPr/>
        </p:nvSpPr>
        <p:spPr>
          <a:xfrm>
            <a:off x="5188895" y="5293370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粘贴</a:t>
            </a:r>
            <a:endParaRPr lang="en-US" altLang="zh-CN" sz="2800" dirty="0"/>
          </a:p>
          <a:p>
            <a:r>
              <a:rPr lang="zh-CN" altLang="zh-CN" sz="2800" dirty="0"/>
              <a:t>封面</a:t>
            </a:r>
            <a:endParaRPr lang="zh-CN" altLang="en-US" sz="28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F4165E1-F142-48F7-BB7D-19BDC2A9638E}"/>
              </a:ext>
            </a:extLst>
          </p:cNvPr>
          <p:cNvSpPr/>
          <p:nvPr/>
        </p:nvSpPr>
        <p:spPr>
          <a:xfrm>
            <a:off x="3008169" y="5096995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包裹</a:t>
            </a:r>
            <a:endParaRPr lang="en-US" altLang="zh-CN" sz="2800" dirty="0"/>
          </a:p>
          <a:p>
            <a:r>
              <a:rPr lang="zh-CN" altLang="zh-CN" sz="2800" dirty="0"/>
              <a:t>封面</a:t>
            </a:r>
            <a:endParaRPr lang="zh-CN" altLang="en-US" sz="2800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80C38AE-937C-4F43-985E-205820B7C8C2}"/>
              </a:ext>
            </a:extLst>
          </p:cNvPr>
          <p:cNvSpPr/>
          <p:nvPr/>
        </p:nvSpPr>
        <p:spPr>
          <a:xfrm>
            <a:off x="2454169" y="3192210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抚平</a:t>
            </a:r>
            <a:endParaRPr lang="en-US" altLang="zh-CN" sz="2800" dirty="0"/>
          </a:p>
          <a:p>
            <a:r>
              <a:rPr lang="zh-CN" altLang="zh-CN" sz="2800" dirty="0"/>
              <a:t>封面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144688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书籍装订工艺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6951" y="1345506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精装书的装订工艺流程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5DE5B55-FBC7-4686-B8A0-C3005BF5C9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294" y="2221194"/>
            <a:ext cx="5891648" cy="384955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8EAB9B6-B832-42DA-BEF5-B3D6EF014369}"/>
              </a:ext>
            </a:extLst>
          </p:cNvPr>
          <p:cNvSpPr/>
          <p:nvPr/>
        </p:nvSpPr>
        <p:spPr>
          <a:xfrm>
            <a:off x="3152287" y="2562741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先制作版心</a:t>
            </a:r>
            <a:endParaRPr lang="zh-CN" altLang="en-US" sz="32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B70A1B5-3E42-4D8C-ABE3-20BF54F18EA8}"/>
              </a:ext>
            </a:extLst>
          </p:cNvPr>
          <p:cNvSpPr/>
          <p:nvPr/>
        </p:nvSpPr>
        <p:spPr>
          <a:xfrm>
            <a:off x="3059953" y="3853585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再制作书皮</a:t>
            </a:r>
            <a:endParaRPr lang="zh-CN" altLang="en-US" sz="32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7EAB43C-A300-436B-8EFF-D7D6B49BC67C}"/>
              </a:ext>
            </a:extLst>
          </p:cNvPr>
          <p:cNvSpPr/>
          <p:nvPr/>
        </p:nvSpPr>
        <p:spPr>
          <a:xfrm>
            <a:off x="2239216" y="522010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最后为版心包装书皮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7658394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书籍装订工艺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6951" y="1345506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精装书版心的加工流程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10A602D-5EDC-4C1E-8702-879DE7A36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10" y="2098965"/>
            <a:ext cx="7384578" cy="414597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F42A52E-1320-4539-9E0E-23D4E5C09162}"/>
              </a:ext>
            </a:extLst>
          </p:cNvPr>
          <p:cNvSpPr/>
          <p:nvPr/>
        </p:nvSpPr>
        <p:spPr>
          <a:xfrm>
            <a:off x="1242869" y="2925603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压平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B145878-5B50-45F1-8EA8-711BC7875025}"/>
              </a:ext>
            </a:extLst>
          </p:cNvPr>
          <p:cNvSpPr/>
          <p:nvPr/>
        </p:nvSpPr>
        <p:spPr>
          <a:xfrm>
            <a:off x="3409792" y="297936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刷胶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EC59DC0-7F37-43A5-9018-CD8962D400E4}"/>
              </a:ext>
            </a:extLst>
          </p:cNvPr>
          <p:cNvSpPr/>
          <p:nvPr/>
        </p:nvSpPr>
        <p:spPr>
          <a:xfrm>
            <a:off x="5561502" y="2925603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裁切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23B0CD2-B492-490D-B17B-739DED4A48A4}"/>
              </a:ext>
            </a:extLst>
          </p:cNvPr>
          <p:cNvSpPr/>
          <p:nvPr/>
        </p:nvSpPr>
        <p:spPr>
          <a:xfrm>
            <a:off x="2408040" y="4784389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扒圆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E3F5D09-E00B-41AF-8D96-2784E28F979B}"/>
              </a:ext>
            </a:extLst>
          </p:cNvPr>
          <p:cNvSpPr/>
          <p:nvPr/>
        </p:nvSpPr>
        <p:spPr>
          <a:xfrm>
            <a:off x="4571999" y="478292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起脊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DF09DAD-5BCB-41EA-8FA4-87288DC2BF16}"/>
              </a:ext>
            </a:extLst>
          </p:cNvPr>
          <p:cNvSpPr/>
          <p:nvPr/>
        </p:nvSpPr>
        <p:spPr>
          <a:xfrm>
            <a:off x="6735958" y="4475147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加工</a:t>
            </a:r>
            <a:endParaRPr lang="en-US" altLang="zh-CN" sz="4000" dirty="0">
              <a:solidFill>
                <a:schemeClr val="bg1"/>
              </a:solidFill>
            </a:endParaRPr>
          </a:p>
          <a:p>
            <a:r>
              <a:rPr lang="zh-CN" altLang="zh-CN" sz="4000" dirty="0">
                <a:solidFill>
                  <a:schemeClr val="bg1"/>
                </a:solidFill>
              </a:rPr>
              <a:t>书脊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7751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书籍装订工艺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65073" y="1345506"/>
            <a:ext cx="24288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制作书皮的方式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97C5824-BB4D-4398-8E61-710A30F7E624}"/>
              </a:ext>
            </a:extLst>
          </p:cNvPr>
          <p:cNvGrpSpPr/>
          <p:nvPr/>
        </p:nvGrpSpPr>
        <p:grpSpPr>
          <a:xfrm>
            <a:off x="1688523" y="2360798"/>
            <a:ext cx="5948796" cy="3550644"/>
            <a:chOff x="41564" y="1377780"/>
            <a:chExt cx="9242713" cy="551667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44B32B7-1D5F-4BC9-B62F-4207D6CAF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64" y="1377780"/>
              <a:ext cx="9144000" cy="2858241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6CBDE8C-9D27-408F-BE2F-1B39A5217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277" y="4130529"/>
              <a:ext cx="9144000" cy="2763930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4773766A-BC12-43E8-A1CD-64B914BEFD5F}"/>
              </a:ext>
            </a:extLst>
          </p:cNvPr>
          <p:cNvSpPr/>
          <p:nvPr/>
        </p:nvSpPr>
        <p:spPr>
          <a:xfrm>
            <a:off x="4095934" y="2892717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整料书皮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CC73817-7D9B-4A90-8DB5-15370672ADCE}"/>
              </a:ext>
            </a:extLst>
          </p:cNvPr>
          <p:cNvSpPr/>
          <p:nvPr/>
        </p:nvSpPr>
        <p:spPr>
          <a:xfrm>
            <a:off x="2775688" y="4608573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配料书皮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474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64311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其他设计内容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145CE12-7E39-4FCB-84BD-8B7B65251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597" y="1978215"/>
            <a:ext cx="4417146" cy="441714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A4799D4-3DCD-4C46-9AD7-4EB277D37657}"/>
              </a:ext>
            </a:extLst>
          </p:cNvPr>
          <p:cNvSpPr/>
          <p:nvPr/>
        </p:nvSpPr>
        <p:spPr>
          <a:xfrm>
            <a:off x="3989288" y="2119597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护封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F59D671-6BFA-43D2-83E9-602ED2F40400}"/>
              </a:ext>
            </a:extLst>
          </p:cNvPr>
          <p:cNvSpPr/>
          <p:nvPr/>
        </p:nvSpPr>
        <p:spPr>
          <a:xfrm>
            <a:off x="3397416" y="2968865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环衬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BE02594-BFB0-492B-A044-57243D18CAF6}"/>
              </a:ext>
            </a:extLst>
          </p:cNvPr>
          <p:cNvSpPr/>
          <p:nvPr/>
        </p:nvSpPr>
        <p:spPr>
          <a:xfrm>
            <a:off x="4002710" y="3795315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扉页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E8BE031-C147-44F0-998C-42A03554BA05}"/>
              </a:ext>
            </a:extLst>
          </p:cNvPr>
          <p:cNvSpPr/>
          <p:nvPr/>
        </p:nvSpPr>
        <p:spPr>
          <a:xfrm>
            <a:off x="3261386" y="4705099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/>
              <a:t>版权页</a:t>
            </a:r>
            <a:endParaRPr lang="zh-CN" altLang="en-US" sz="40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B1E20BD-EE03-4933-9B97-ABD7935646C1}"/>
              </a:ext>
            </a:extLst>
          </p:cNvPr>
          <p:cNvSpPr/>
          <p:nvPr/>
        </p:nvSpPr>
        <p:spPr>
          <a:xfrm>
            <a:off x="4123160" y="5614883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目录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1477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9578" y="1345506"/>
            <a:ext cx="4993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一盏清明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的精美书卡</a:t>
            </a:r>
          </a:p>
        </p:txBody>
      </p:sp>
      <p:pic>
        <p:nvPicPr>
          <p:cNvPr id="12" name="图片 11" descr="图片包含 自然, 天空, 水&#10;&#10;描述已自动生成">
            <a:extLst>
              <a:ext uri="{FF2B5EF4-FFF2-40B4-BE49-F238E27FC236}">
                <a16:creationId xmlns:a16="http://schemas.microsoft.com/office/drawing/2014/main" id="{02A1B03C-E1A2-4E52-BB1A-C75D50C669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76" y="2389909"/>
            <a:ext cx="5402792" cy="332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9663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书籍装订工艺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4263" y="1345506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线装书的装订工艺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A0792A7-0F56-492B-A8F3-B6DF0621D195}"/>
              </a:ext>
            </a:extLst>
          </p:cNvPr>
          <p:cNvSpPr/>
          <p:nvPr/>
        </p:nvSpPr>
        <p:spPr>
          <a:xfrm>
            <a:off x="1168977" y="1862485"/>
            <a:ext cx="72216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线装书是指用线把书页和封面装订成册，并且订线露在外面的装订方式。线装书加工精致，造型美观，具有独特的民族风格。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D82FEA7-E1ED-4BA5-9A83-C0A271D3B9B0}"/>
              </a:ext>
            </a:extLst>
          </p:cNvPr>
          <p:cNvGrpSpPr/>
          <p:nvPr/>
        </p:nvGrpSpPr>
        <p:grpSpPr>
          <a:xfrm>
            <a:off x="1052369" y="3429000"/>
            <a:ext cx="7193516" cy="2545772"/>
            <a:chOff x="1912043" y="3707419"/>
            <a:chExt cx="4474988" cy="1583690"/>
          </a:xfrm>
        </p:grpSpPr>
        <p:pic>
          <p:nvPicPr>
            <p:cNvPr id="12" name="图片 11" descr="图片包含 地板, 室内, 餐桌&#10;&#10;描述已自动生成">
              <a:extLst>
                <a:ext uri="{FF2B5EF4-FFF2-40B4-BE49-F238E27FC236}">
                  <a16:creationId xmlns:a16="http://schemas.microsoft.com/office/drawing/2014/main" id="{F1CDB4BF-C0E5-42B7-AF19-0C91D5068186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2043" y="3707419"/>
              <a:ext cx="2410460" cy="1583690"/>
            </a:xfrm>
            <a:prstGeom prst="rect">
              <a:avLst/>
            </a:prstGeom>
          </p:spPr>
        </p:pic>
        <p:pic>
          <p:nvPicPr>
            <p:cNvPr id="13" name="图片 12" descr="图片包含 定居者&#10;&#10;描述已自动生成">
              <a:extLst>
                <a:ext uri="{FF2B5EF4-FFF2-40B4-BE49-F238E27FC236}">
                  <a16:creationId xmlns:a16="http://schemas.microsoft.com/office/drawing/2014/main" id="{BA8415EB-D196-4B7E-BA10-9AEABD26EE97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1076" y="3707419"/>
              <a:ext cx="1925955" cy="1583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41159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书籍装订工艺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4262" y="1345506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线装书的手工流程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7CACE5-A6CF-4E81-900A-694B2E774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432" y="1827953"/>
            <a:ext cx="5101936" cy="475142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5F4EAD3-D71D-45D4-8621-DB2A16EFE4AD}"/>
              </a:ext>
            </a:extLst>
          </p:cNvPr>
          <p:cNvSpPr/>
          <p:nvPr/>
        </p:nvSpPr>
        <p:spPr>
          <a:xfrm>
            <a:off x="2604839" y="2490483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理纸</a:t>
            </a:r>
            <a:endParaRPr lang="en-US" altLang="zh-CN" sz="3600" dirty="0">
              <a:solidFill>
                <a:schemeClr val="bg1"/>
              </a:solidFill>
            </a:endParaRPr>
          </a:p>
          <a:p>
            <a:r>
              <a:rPr lang="zh-CN" altLang="zh-CN" sz="3600" dirty="0">
                <a:solidFill>
                  <a:schemeClr val="bg1"/>
                </a:solidFill>
              </a:rPr>
              <a:t>开料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0D24811-BBA0-4F8A-92F4-AC6915140350}"/>
              </a:ext>
            </a:extLst>
          </p:cNvPr>
          <p:cNvSpPr/>
          <p:nvPr/>
        </p:nvSpPr>
        <p:spPr>
          <a:xfrm>
            <a:off x="4082579" y="24264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折页</a:t>
            </a:r>
            <a:endParaRPr lang="zh-CN" altLang="en-US" sz="36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388BA84-6231-4CE7-A2FF-694E5F8A28B3}"/>
              </a:ext>
            </a:extLst>
          </p:cNvPr>
          <p:cNvSpPr/>
          <p:nvPr/>
        </p:nvSpPr>
        <p:spPr>
          <a:xfrm>
            <a:off x="5251557" y="33430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配页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61C3452-CBC7-4F90-84D5-8547F220545D}"/>
              </a:ext>
            </a:extLst>
          </p:cNvPr>
          <p:cNvSpPr/>
          <p:nvPr/>
        </p:nvSpPr>
        <p:spPr>
          <a:xfrm>
            <a:off x="5018078" y="4684212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散作</a:t>
            </a:r>
            <a:endParaRPr lang="en-US" altLang="zh-CN" sz="3600" dirty="0">
              <a:solidFill>
                <a:schemeClr val="bg1"/>
              </a:solidFill>
            </a:endParaRPr>
          </a:p>
          <a:p>
            <a:r>
              <a:rPr lang="zh-CN" altLang="zh-CN" sz="3600" dirty="0">
                <a:solidFill>
                  <a:schemeClr val="bg1"/>
                </a:solidFill>
              </a:rPr>
              <a:t>齐栏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3390E1F-B411-4458-B4E1-71AED45F8CE4}"/>
              </a:ext>
            </a:extLst>
          </p:cNvPr>
          <p:cNvSpPr/>
          <p:nvPr/>
        </p:nvSpPr>
        <p:spPr>
          <a:xfrm>
            <a:off x="3549265" y="539525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打眼</a:t>
            </a:r>
            <a:endParaRPr lang="zh-CN" altLang="en-US" sz="3600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B11AA70-7CAD-4A4C-A511-3B6C6FAC61D5}"/>
              </a:ext>
            </a:extLst>
          </p:cNvPr>
          <p:cNvSpPr/>
          <p:nvPr/>
        </p:nvSpPr>
        <p:spPr>
          <a:xfrm>
            <a:off x="2249632" y="441536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串纸钉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57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书籍装订工艺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4262" y="1345506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线装书的手工流程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483D371-1AF8-4B39-8B9F-48BB5B58F4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352" y="1612113"/>
            <a:ext cx="5150306" cy="508183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ABCA76A-49CC-4E36-870D-1611645D2223}"/>
              </a:ext>
            </a:extLst>
          </p:cNvPr>
          <p:cNvSpPr/>
          <p:nvPr/>
        </p:nvSpPr>
        <p:spPr>
          <a:xfrm>
            <a:off x="4113752" y="2206373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dirty="0"/>
              <a:t>粘面</a:t>
            </a:r>
            <a:endParaRPr lang="zh-CN" altLang="en-US" sz="30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27E181F-0C4F-49D0-BA56-63B5F125F2DE}"/>
              </a:ext>
            </a:extLst>
          </p:cNvPr>
          <p:cNvSpPr/>
          <p:nvPr/>
        </p:nvSpPr>
        <p:spPr>
          <a:xfrm>
            <a:off x="5442674" y="3467741"/>
            <a:ext cx="133882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dirty="0"/>
              <a:t>贴签条</a:t>
            </a:r>
            <a:endParaRPr lang="zh-CN" altLang="en-US" sz="30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90BDCB3-E72F-4F42-A82B-0D59E8D35514}"/>
              </a:ext>
            </a:extLst>
          </p:cNvPr>
          <p:cNvSpPr/>
          <p:nvPr/>
        </p:nvSpPr>
        <p:spPr>
          <a:xfrm>
            <a:off x="5043742" y="5514749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dirty="0"/>
              <a:t>切书</a:t>
            </a:r>
            <a:endParaRPr lang="zh-CN" altLang="en-US" sz="3000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3C1C3DA-263E-4618-873A-4200EFF17A42}"/>
              </a:ext>
            </a:extLst>
          </p:cNvPr>
          <p:cNvSpPr/>
          <p:nvPr/>
        </p:nvSpPr>
        <p:spPr>
          <a:xfrm>
            <a:off x="2910923" y="5068669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dirty="0"/>
              <a:t>串线</a:t>
            </a:r>
            <a:endParaRPr lang="en-US" altLang="zh-CN" sz="3000" dirty="0"/>
          </a:p>
          <a:p>
            <a:r>
              <a:rPr lang="zh-CN" altLang="zh-CN" sz="3000" dirty="0"/>
              <a:t>订书</a:t>
            </a:r>
            <a:endParaRPr lang="zh-CN" altLang="en-US" sz="3000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EE327FE-23F3-4900-89B9-8B23EC836A11}"/>
              </a:ext>
            </a:extLst>
          </p:cNvPr>
          <p:cNvSpPr/>
          <p:nvPr/>
        </p:nvSpPr>
        <p:spPr>
          <a:xfrm>
            <a:off x="2131812" y="3345875"/>
            <a:ext cx="133882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dirty="0"/>
              <a:t>印书根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37564738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1342" y="1345506"/>
            <a:ext cx="3711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为书签添加打孔印刷工艺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18CF781-A449-40C0-8833-530DF5F7059D}"/>
              </a:ext>
            </a:extLst>
          </p:cNvPr>
          <p:cNvSpPr/>
          <p:nvPr/>
        </p:nvSpPr>
        <p:spPr>
          <a:xfrm>
            <a:off x="930986" y="1882304"/>
            <a:ext cx="74126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zh-CN" dirty="0">
                <a:cs typeface="Times New Roman" panose="02020603050405020304" pitchFamily="18" charset="0"/>
              </a:rPr>
              <a:t> </a:t>
            </a:r>
            <a:r>
              <a:rPr lang="en-US" altLang="zh-CN" dirty="0">
                <a:cs typeface="Times New Roman" panose="02020603050405020304" pitchFamily="18" charset="0"/>
              </a:rPr>
              <a:t>       </a:t>
            </a:r>
            <a:r>
              <a:rPr lang="zh-CN" altLang="zh-CN" sz="2400" dirty="0"/>
              <a:t>创建正圆选区，在“通道”面板中单击“将选区存储为</a:t>
            </a:r>
            <a:endParaRPr lang="en-US" altLang="zh-CN" sz="2400" dirty="0"/>
          </a:p>
          <a:p>
            <a:pPr algn="just"/>
            <a:r>
              <a:rPr lang="zh-CN" altLang="zh-CN" sz="2400" dirty="0"/>
              <a:t>通道”按钮。</a:t>
            </a:r>
            <a:endParaRPr lang="zh-CN" altLang="en-US" sz="24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365867-AB26-430B-A43D-656A2F2162B9}"/>
              </a:ext>
            </a:extLst>
          </p:cNvPr>
          <p:cNvGrpSpPr/>
          <p:nvPr/>
        </p:nvGrpSpPr>
        <p:grpSpPr>
          <a:xfrm>
            <a:off x="1433369" y="3039339"/>
            <a:ext cx="6346332" cy="2940630"/>
            <a:chOff x="2025852" y="3519717"/>
            <a:chExt cx="3106762" cy="1439546"/>
          </a:xfrm>
        </p:grpSpPr>
        <p:pic>
          <p:nvPicPr>
            <p:cNvPr id="10" name="图片 9" descr="图片包含 文字, 黑板&#10;&#10;描述已自动生成">
              <a:extLst>
                <a:ext uri="{FF2B5EF4-FFF2-40B4-BE49-F238E27FC236}">
                  <a16:creationId xmlns:a16="http://schemas.microsoft.com/office/drawing/2014/main" id="{B96A8458-57AB-47EC-A8A3-3FF55DC42A8F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5852" y="3519718"/>
              <a:ext cx="1881505" cy="1439545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F51D9A7D-5DB6-4FF3-B2DB-A4EFEA486ED0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5509" y="3519717"/>
              <a:ext cx="967105" cy="14395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56837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1342" y="1345506"/>
            <a:ext cx="3711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为书签添加打孔印刷工艺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18CF781-A449-40C0-8833-530DF5F7059D}"/>
              </a:ext>
            </a:extLst>
          </p:cNvPr>
          <p:cNvSpPr/>
          <p:nvPr/>
        </p:nvSpPr>
        <p:spPr>
          <a:xfrm>
            <a:off x="797493" y="1882304"/>
            <a:ext cx="81018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显示</a:t>
            </a:r>
            <a:r>
              <a:rPr lang="en-US" altLang="zh-CN" sz="2400" dirty="0"/>
              <a:t>CMYK</a:t>
            </a:r>
            <a:r>
              <a:rPr lang="zh-CN" altLang="zh-CN" sz="2400" dirty="0"/>
              <a:t>通道，修改</a:t>
            </a:r>
            <a:r>
              <a:rPr lang="en-US" altLang="zh-CN" sz="2400" dirty="0"/>
              <a:t>Alpha</a:t>
            </a:r>
            <a:r>
              <a:rPr lang="zh-CN" altLang="zh-CN" sz="2400" dirty="0"/>
              <a:t>通道的名称。取消选区后，</a:t>
            </a:r>
            <a:endParaRPr lang="en-US" altLang="zh-CN" sz="2400" dirty="0"/>
          </a:p>
          <a:p>
            <a:pPr algn="just"/>
            <a:r>
              <a:rPr lang="zh-CN" altLang="en-US" sz="2400" dirty="0"/>
              <a:t>内容简介</a:t>
            </a:r>
            <a:r>
              <a:rPr lang="zh-CN" altLang="zh-CN" sz="2400" dirty="0"/>
              <a:t>如</a:t>
            </a:r>
            <a:r>
              <a:rPr lang="zh-CN" altLang="en-US" sz="2400" dirty="0"/>
              <a:t>下</a:t>
            </a:r>
            <a:r>
              <a:rPr lang="zh-CN" altLang="zh-CN" sz="2400" dirty="0"/>
              <a:t>图。</a:t>
            </a:r>
            <a:endParaRPr lang="zh-CN" altLang="en-US" sz="2400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C054B4D-26F3-4054-8091-714F98787F10}"/>
              </a:ext>
            </a:extLst>
          </p:cNvPr>
          <p:cNvGrpSpPr/>
          <p:nvPr/>
        </p:nvGrpSpPr>
        <p:grpSpPr>
          <a:xfrm>
            <a:off x="2219413" y="2888220"/>
            <a:ext cx="4882774" cy="3409120"/>
            <a:chOff x="2642755" y="3540498"/>
            <a:chExt cx="2061816" cy="1439546"/>
          </a:xfrm>
        </p:grpSpPr>
        <p:pic>
          <p:nvPicPr>
            <p:cNvPr id="12" name="图片 11" descr="图片包含 黑色&#10;&#10;描述已自动生成">
              <a:extLst>
                <a:ext uri="{FF2B5EF4-FFF2-40B4-BE49-F238E27FC236}">
                  <a16:creationId xmlns:a16="http://schemas.microsoft.com/office/drawing/2014/main" id="{44F1B83F-9114-42C0-B367-F419516E57CD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2755" y="3540499"/>
              <a:ext cx="990600" cy="1439545"/>
            </a:xfrm>
            <a:prstGeom prst="rect">
              <a:avLst/>
            </a:prstGeom>
          </p:spPr>
        </p:pic>
        <p:pic>
          <p:nvPicPr>
            <p:cNvPr id="13" name="图片 12" descr="图片包含 文字&#10;&#10;描述已自动生成">
              <a:extLst>
                <a:ext uri="{FF2B5EF4-FFF2-40B4-BE49-F238E27FC236}">
                  <a16:creationId xmlns:a16="http://schemas.microsoft.com/office/drawing/2014/main" id="{4C6C3037-D549-4180-83E4-BBD494E3703A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0666" y="3540498"/>
              <a:ext cx="763905" cy="14395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273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2E2C7771-8EA4-46E9-A07E-F3AF02821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603" y="2760129"/>
            <a:ext cx="8737614" cy="355373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6426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护封设计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DE7C378-1D0C-457B-ABBC-BF588613089F}"/>
              </a:ext>
            </a:extLst>
          </p:cNvPr>
          <p:cNvSpPr/>
          <p:nvPr/>
        </p:nvSpPr>
        <p:spPr>
          <a:xfrm>
            <a:off x="1475004" y="3294648"/>
            <a:ext cx="65982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2400" dirty="0"/>
              <a:t>  </a:t>
            </a:r>
            <a:r>
              <a:rPr lang="zh-CN" altLang="zh-CN" sz="2400" dirty="0"/>
              <a:t>护封是一本书籍的“脸面”，所以它也是书籍装帧设计的重要部分，它隶属于书籍，反映书籍的主体内容、内容性质和思想精神。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F99E3D8-9E54-4E12-A41B-C476E89D14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972" y="5086349"/>
            <a:ext cx="457202" cy="45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862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6426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护封设计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125EB69-5F25-487B-BECF-B3D027F5BD04}"/>
              </a:ext>
            </a:extLst>
          </p:cNvPr>
          <p:cNvSpPr/>
          <p:nvPr/>
        </p:nvSpPr>
        <p:spPr>
          <a:xfrm>
            <a:off x="1122219" y="1904045"/>
            <a:ext cx="72372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护封是指精装书硬质封面外层的包装纸，护封的高度与书相等，长度因其包括勒口部分，所以比封面更长。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E95D04D-4B78-4461-9A7B-7E8AFC9164C4}"/>
              </a:ext>
            </a:extLst>
          </p:cNvPr>
          <p:cNvGrpSpPr/>
          <p:nvPr/>
        </p:nvGrpSpPr>
        <p:grpSpPr>
          <a:xfrm>
            <a:off x="1122219" y="3387434"/>
            <a:ext cx="7110302" cy="2410694"/>
            <a:chOff x="2159960" y="3707908"/>
            <a:chExt cx="4882710" cy="1655445"/>
          </a:xfrm>
        </p:grpSpPr>
        <p:pic>
          <p:nvPicPr>
            <p:cNvPr id="11" name="图片 10" descr="图片包含 文字&#10;&#10;描述已自动生成">
              <a:extLst>
                <a:ext uri="{FF2B5EF4-FFF2-40B4-BE49-F238E27FC236}">
                  <a16:creationId xmlns:a16="http://schemas.microsoft.com/office/drawing/2014/main" id="{D9F98633-32DB-42FC-B7A3-737124D6D822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9960" y="3707908"/>
              <a:ext cx="2239645" cy="165544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C934E2A-0261-47C4-A62E-59519876FF8A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1240" y="3707908"/>
              <a:ext cx="2551430" cy="1655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2017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6426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护封设计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79D6C3E-9227-449C-A450-1A9A46700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97" y="2618508"/>
            <a:ext cx="7083386" cy="335626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CC6D00D-E333-4397-AB81-C908409D18B1}"/>
              </a:ext>
            </a:extLst>
          </p:cNvPr>
          <p:cNvSpPr/>
          <p:nvPr/>
        </p:nvSpPr>
        <p:spPr>
          <a:xfrm>
            <a:off x="2660072" y="3171738"/>
            <a:ext cx="48109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护封中的前后勒口勒住封面与底封，使书籍看起来更加整齐和菱角分明，护封不仅对书籍有保护作用，它还具有一定的广告宣传效果。</a:t>
            </a:r>
          </a:p>
        </p:txBody>
      </p:sp>
    </p:spTree>
    <p:extLst>
      <p:ext uri="{BB962C8B-B14F-4D97-AF65-F5344CB8AC3E}">
        <p14:creationId xmlns:p14="http://schemas.microsoft.com/office/powerpoint/2010/main" val="1842695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5800" y="1345506"/>
            <a:ext cx="3070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护封设计的基本原则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42E24BF-6840-4DFD-B59E-4A81E1277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39" y="2382932"/>
            <a:ext cx="7410756" cy="398328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F2967DF5-428A-47FD-AE75-3FF642D53E6C}"/>
              </a:ext>
            </a:extLst>
          </p:cNvPr>
          <p:cNvSpPr/>
          <p:nvPr/>
        </p:nvSpPr>
        <p:spPr>
          <a:xfrm>
            <a:off x="1257286" y="2765749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审美性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447F034-737D-4E20-ACDF-C5E6368CC4AE}"/>
              </a:ext>
            </a:extLst>
          </p:cNvPr>
          <p:cNvSpPr/>
          <p:nvPr/>
        </p:nvSpPr>
        <p:spPr>
          <a:xfrm>
            <a:off x="6325900" y="3473635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从属性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8683B77-82C6-4A13-AB0F-375CFEBEB7C6}"/>
              </a:ext>
            </a:extLst>
          </p:cNvPr>
          <p:cNvSpPr/>
          <p:nvPr/>
        </p:nvSpPr>
        <p:spPr>
          <a:xfrm>
            <a:off x="1242869" y="4314076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信息性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DD73DAF-E2EA-417F-96BA-74ECFA472466}"/>
              </a:ext>
            </a:extLst>
          </p:cNvPr>
          <p:cNvSpPr/>
          <p:nvPr/>
        </p:nvSpPr>
        <p:spPr>
          <a:xfrm>
            <a:off x="6429808" y="5073215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时代性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759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9118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护封设计要素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9B8012B-6EFD-40FD-900B-AECA985C8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261" y="1758780"/>
            <a:ext cx="4707314" cy="464473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7AF95E4-124F-4828-8020-FEE9164BD6DE}"/>
              </a:ext>
            </a:extLst>
          </p:cNvPr>
          <p:cNvSpPr/>
          <p:nvPr/>
        </p:nvSpPr>
        <p:spPr>
          <a:xfrm>
            <a:off x="4066988" y="224680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文字</a:t>
            </a:r>
            <a:endParaRPr lang="zh-CN" altLang="en-US" sz="32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0A0151A-56F5-4B5A-ABAA-BD92AB6CA5A3}"/>
              </a:ext>
            </a:extLst>
          </p:cNvPr>
          <p:cNvSpPr/>
          <p:nvPr/>
        </p:nvSpPr>
        <p:spPr>
          <a:xfrm>
            <a:off x="5500939" y="342899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图形</a:t>
            </a:r>
            <a:endParaRPr lang="zh-CN" altLang="en-US" sz="32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A4501F1-312E-4FA7-AC41-DECDAEA602A0}"/>
              </a:ext>
            </a:extLst>
          </p:cNvPr>
          <p:cNvSpPr/>
          <p:nvPr/>
        </p:nvSpPr>
        <p:spPr>
          <a:xfrm>
            <a:off x="4954833" y="529099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色彩</a:t>
            </a:r>
            <a:endParaRPr lang="zh-CN" altLang="en-US" sz="32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5B1A0D5-2005-418C-B47A-84AD6005F816}"/>
              </a:ext>
            </a:extLst>
          </p:cNvPr>
          <p:cNvSpPr/>
          <p:nvPr/>
        </p:nvSpPr>
        <p:spPr>
          <a:xfrm>
            <a:off x="2960361" y="506264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构图</a:t>
            </a:r>
            <a:endParaRPr lang="zh-CN" altLang="en-US" sz="3200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585D8C3-9D4D-4AE5-BF80-EC496EBEA97C}"/>
              </a:ext>
            </a:extLst>
          </p:cNvPr>
          <p:cNvSpPr/>
          <p:nvPr/>
        </p:nvSpPr>
        <p:spPr>
          <a:xfrm>
            <a:off x="2381571" y="331470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材料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097228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书籍版式的其他设计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6426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环衬设计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4AD162B-21CA-4EE7-A25E-41A67963974E}"/>
              </a:ext>
            </a:extLst>
          </p:cNvPr>
          <p:cNvSpPr/>
          <p:nvPr/>
        </p:nvSpPr>
        <p:spPr>
          <a:xfrm>
            <a:off x="1127413" y="1839445"/>
            <a:ext cx="71281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环衬是指连接版心和书皮的衬纸，位于封二和扉页中间的环衬被称为前环衬，位于版心和封三中间的环衬被称为后坏衬。环衬的表现风格要与书籍装帧的整体效果保持一致，但是在配色设计上与封面要有所变化</a:t>
            </a:r>
            <a:r>
              <a:rPr lang="zh-CN" altLang="en-US" sz="2400" dirty="0"/>
              <a:t>。</a:t>
            </a:r>
            <a:endParaRPr lang="zh-CN" altLang="zh-CN" sz="2400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F6F55AD-D809-44D9-9C8C-DB5D535F9F28}"/>
              </a:ext>
            </a:extLst>
          </p:cNvPr>
          <p:cNvGrpSpPr/>
          <p:nvPr/>
        </p:nvGrpSpPr>
        <p:grpSpPr>
          <a:xfrm>
            <a:off x="1349921" y="3810711"/>
            <a:ext cx="6364170" cy="2547116"/>
            <a:chOff x="1349921" y="3756313"/>
            <a:chExt cx="6364170" cy="2547116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FB7BAD5-2D19-4590-A3B2-DBCE19248114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450"/>
            <a:stretch/>
          </p:blipFill>
          <p:spPr bwMode="auto">
            <a:xfrm>
              <a:off x="1349921" y="3756313"/>
              <a:ext cx="3482748" cy="2524992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图片 10" descr="图片包含 定居者, 信封&#10;&#10;描述已自动生成">
              <a:extLst>
                <a:ext uri="{FF2B5EF4-FFF2-40B4-BE49-F238E27FC236}">
                  <a16:creationId xmlns:a16="http://schemas.microsoft.com/office/drawing/2014/main" id="{D7AB234B-58B3-481B-A2EC-E232DE70323A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728"/>
            <a:stretch/>
          </p:blipFill>
          <p:spPr bwMode="auto">
            <a:xfrm>
              <a:off x="5193149" y="3778437"/>
              <a:ext cx="2520942" cy="2524992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33346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7590</TotalTime>
  <Words>1115</Words>
  <Application>Microsoft Office PowerPoint</Application>
  <PresentationFormat>全屏显示(4:3)</PresentationFormat>
  <Paragraphs>159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jing</cp:lastModifiedBy>
  <cp:revision>627</cp:revision>
  <dcterms:created xsi:type="dcterms:W3CDTF">2018-03-02T06:04:30Z</dcterms:created>
  <dcterms:modified xsi:type="dcterms:W3CDTF">2020-04-08T04:41:10Z</dcterms:modified>
</cp:coreProperties>
</file>